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</p:sldIdLst>
  <p:sldSz cy="5143500" cx="9144000"/>
  <p:notesSz cx="6858000" cy="9144000"/>
  <p:embeddedFontLst>
    <p:embeddedFont>
      <p:font typeface="Caveat"/>
      <p:regular r:id="rId11"/>
      <p:bold r:id="rId12"/>
    </p:embeddedFont>
    <p:embeddedFont>
      <p:font typeface="Average"/>
      <p:regular r:id="rId13"/>
    </p:embeddedFont>
    <p:embeddedFont>
      <p:font typeface="Oswald"/>
      <p:regular r:id="rId14"/>
      <p:bold r:id="rId15"/>
    </p:embeddedFont>
    <p:embeddedFont>
      <p:font typeface="Caveat SemiBold"/>
      <p:regular r:id="rId16"/>
      <p:bold r:id="rId1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Caveat-regular.fntdata"/><Relationship Id="rId10" Type="http://schemas.openxmlformats.org/officeDocument/2006/relationships/slide" Target="slides/slide5.xml"/><Relationship Id="rId13" Type="http://schemas.openxmlformats.org/officeDocument/2006/relationships/font" Target="fonts/Average-regular.fntdata"/><Relationship Id="rId12" Type="http://schemas.openxmlformats.org/officeDocument/2006/relationships/font" Target="fonts/Caveat-bold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Oswald-bold.fntdata"/><Relationship Id="rId14" Type="http://schemas.openxmlformats.org/officeDocument/2006/relationships/font" Target="fonts/Oswald-regular.fntdata"/><Relationship Id="rId17" Type="http://schemas.openxmlformats.org/officeDocument/2006/relationships/font" Target="fonts/CaveatSemiBold-bold.fntdata"/><Relationship Id="rId16" Type="http://schemas.openxmlformats.org/officeDocument/2006/relationships/font" Target="fonts/CaveatSemiBold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f676f1ee52_0_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f676f1ee52_0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3f676f1ee52_4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3f676f1ee52_4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3f676f1ee52_6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3f676f1ee52_6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3f676f1ee52_6_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3f676f1ee52_6_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4350279" y="2855377"/>
            <a:ext cx="443589" cy="105632"/>
            <a:chOff x="4137525" y="2915950"/>
            <a:chExt cx="869100" cy="207000"/>
          </a:xfrm>
        </p:grpSpPr>
        <p:sp>
          <p:nvSpPr>
            <p:cNvPr id="11" name="Google Shape;11;p2"/>
            <p:cNvSpPr/>
            <p:nvPr/>
          </p:nvSpPr>
          <p:spPr>
            <a:xfrm>
              <a:off x="4468575" y="2915950"/>
              <a:ext cx="207000" cy="20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4799625" y="2915950"/>
              <a:ext cx="207000" cy="20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4137525" y="2915950"/>
              <a:ext cx="207000" cy="20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4" name="Google Shape;14;p2"/>
          <p:cNvSpPr txBox="1"/>
          <p:nvPr>
            <p:ph type="ctrTitle"/>
          </p:nvPr>
        </p:nvSpPr>
        <p:spPr>
          <a:xfrm>
            <a:off x="671258" y="990800"/>
            <a:ext cx="7801500" cy="1730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5" name="Google Shape;15;p2"/>
          <p:cNvSpPr txBox="1"/>
          <p:nvPr>
            <p:ph idx="1" type="subTitle"/>
          </p:nvPr>
        </p:nvSpPr>
        <p:spPr>
          <a:xfrm>
            <a:off x="671250" y="3174876"/>
            <a:ext cx="78015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1"/>
          <p:cNvSpPr txBox="1"/>
          <p:nvPr>
            <p:ph hasCustomPrompt="1" type="title"/>
          </p:nvPr>
        </p:nvSpPr>
        <p:spPr>
          <a:xfrm>
            <a:off x="311700" y="1255275"/>
            <a:ext cx="8520600" cy="1890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1" name="Google Shape;51;p11"/>
          <p:cNvSpPr txBox="1"/>
          <p:nvPr>
            <p:ph idx="1" type="body"/>
          </p:nvPr>
        </p:nvSpPr>
        <p:spPr>
          <a:xfrm>
            <a:off x="311700" y="32284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2" name="Google Shape;52;p11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2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/>
          <p:nvPr>
            <p:ph type="title"/>
          </p:nvPr>
        </p:nvSpPr>
        <p:spPr>
          <a:xfrm>
            <a:off x="671250" y="2141250"/>
            <a:ext cx="7852200" cy="861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9" name="Google Shape;19;p3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6" name="Google Shape;26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7" name="Google Shape;27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8" name="Google Shape;28;p5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1" name="Google Shape;31;p6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4" name="Google Shape;34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5" name="Google Shape;35;p7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lt2"/>
        </a:solid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 txBox="1"/>
          <p:nvPr>
            <p:ph type="title"/>
          </p:nvPr>
        </p:nvSpPr>
        <p:spPr>
          <a:xfrm>
            <a:off x="490250" y="526350"/>
            <a:ext cx="62271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8" name="Google Shape;38;p8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9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1" name="Google Shape;41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2" name="Google Shape;42;p9"/>
          <p:cNvSpPr txBox="1"/>
          <p:nvPr>
            <p:ph type="title"/>
          </p:nvPr>
        </p:nvSpPr>
        <p:spPr>
          <a:xfrm>
            <a:off x="265500" y="1081400"/>
            <a:ext cx="4045200" cy="1710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3" name="Google Shape;43;p9"/>
          <p:cNvSpPr txBox="1"/>
          <p:nvPr>
            <p:ph idx="1" type="subTitle"/>
          </p:nvPr>
        </p:nvSpPr>
        <p:spPr>
          <a:xfrm>
            <a:off x="265500" y="28452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44" name="Google Shape;44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5" name="Google Shape;45;p9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Oswald"/>
              <a:buNone/>
              <a:defRPr sz="21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1pPr>
          </a:lstStyle>
          <a:p/>
        </p:txBody>
      </p:sp>
      <p:sp>
        <p:nvSpPr>
          <p:cNvPr id="48" name="Google Shape;48;p10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late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Average"/>
              <a:buChar char="●"/>
              <a:defRPr sz="18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○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■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●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○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■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●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○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■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1pPr>
            <a:lvl2pPr lvl="1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lvl="2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lvl="3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lvl="4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lvl="5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lvl="6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lvl="7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lvl="8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hyperlink" Target="https://chat.deepseek.com/" TargetMode="External"/><Relationship Id="rId4" Type="http://schemas.openxmlformats.org/officeDocument/2006/relationships/hyperlink" Target="https://play.google.com/store/apps/details?id=com.woooden.shelv.appps.wall.papers&amp;hl=ru" TargetMode="External"/><Relationship Id="rId5" Type="http://schemas.openxmlformats.org/officeDocument/2006/relationships/hyperlink" Target="https://chat.deepseek.com/" TargetMode="External"/><Relationship Id="rId6" Type="http://schemas.openxmlformats.org/officeDocument/2006/relationships/image" Target="../media/image2.jpg"/><Relationship Id="rId7" Type="http://schemas.openxmlformats.org/officeDocument/2006/relationships/image" Target="../media/image4.png"/><Relationship Id="rId8" Type="http://schemas.openxmlformats.org/officeDocument/2006/relationships/image" Target="../media/image1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Relationship Id="rId4" Type="http://schemas.openxmlformats.org/officeDocument/2006/relationships/image" Target="../media/image6.png"/><Relationship Id="rId5" Type="http://schemas.openxmlformats.org/officeDocument/2006/relationships/image" Target="../media/image7.png"/><Relationship Id="rId6" Type="http://schemas.openxmlformats.org/officeDocument/2006/relationships/image" Target="../media/image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9D2E9"/>
        </a:solidFill>
      </p:bgPr>
    </p:bg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3"/>
          <p:cNvSpPr txBox="1"/>
          <p:nvPr/>
        </p:nvSpPr>
        <p:spPr>
          <a:xfrm>
            <a:off x="3575050" y="1333500"/>
            <a:ext cx="1397100" cy="38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 u="sng">
                <a:highlight>
                  <a:srgbClr val="D9D2E9"/>
                </a:highlight>
                <a:latin typeface="Caveat SemiBold"/>
                <a:ea typeface="Caveat SemiBold"/>
                <a:cs typeface="Caveat SemiBold"/>
                <a:sym typeface="Caveat SemiBold"/>
              </a:rPr>
              <a:t>СМЕНА С ИИ</a:t>
            </a:r>
            <a:endParaRPr sz="1800" u="sng">
              <a:highlight>
                <a:srgbClr val="D9D2E9"/>
              </a:highlight>
              <a:latin typeface="Caveat SemiBold"/>
              <a:ea typeface="Caveat SemiBold"/>
              <a:cs typeface="Caveat SemiBold"/>
              <a:sym typeface="Caveat SemiBold"/>
            </a:endParaRPr>
          </a:p>
        </p:txBody>
      </p:sp>
      <p:sp>
        <p:nvSpPr>
          <p:cNvPr id="60" name="Google Shape;60;p13"/>
          <p:cNvSpPr txBox="1"/>
          <p:nvPr/>
        </p:nvSpPr>
        <p:spPr>
          <a:xfrm>
            <a:off x="1073050" y="3878000"/>
            <a:ext cx="2502000" cy="100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800">
                <a:solidFill>
                  <a:srgbClr val="8E7CC3"/>
                </a:solidFill>
                <a:latin typeface="Caveat"/>
                <a:ea typeface="Caveat"/>
                <a:cs typeface="Caveat"/>
                <a:sym typeface="Caveat"/>
              </a:rPr>
              <a:t>ОЛЕСЯ АНТОШКИНА 2 ОТРЯД</a:t>
            </a:r>
            <a:endParaRPr b="1" sz="1800">
              <a:solidFill>
                <a:srgbClr val="8E7CC3"/>
              </a:solidFill>
              <a:latin typeface="Caveat"/>
              <a:ea typeface="Caveat"/>
              <a:cs typeface="Caveat"/>
              <a:sym typeface="Caveat"/>
            </a:endParaRPr>
          </a:p>
        </p:txBody>
      </p:sp>
      <p:sp>
        <p:nvSpPr>
          <p:cNvPr id="61" name="Google Shape;61;p13"/>
          <p:cNvSpPr txBox="1"/>
          <p:nvPr/>
        </p:nvSpPr>
        <p:spPr>
          <a:xfrm>
            <a:off x="609600" y="3238500"/>
            <a:ext cx="3305100" cy="4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3"/>
              </a:solidFill>
              <a:latin typeface="Average"/>
              <a:ea typeface="Average"/>
              <a:cs typeface="Average"/>
              <a:sym typeface="Average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9D2E9"/>
        </a:solid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какие ИИ мы использовали</a:t>
            </a:r>
            <a:endParaRPr/>
          </a:p>
        </p:txBody>
      </p:sp>
      <p:sp>
        <p:nvSpPr>
          <p:cNvPr id="67" name="Google Shape;67;p14"/>
          <p:cNvSpPr txBox="1"/>
          <p:nvPr>
            <p:ph idx="1" type="body"/>
          </p:nvPr>
        </p:nvSpPr>
        <p:spPr>
          <a:xfrm>
            <a:off x="373375" y="1065775"/>
            <a:ext cx="8520600" cy="36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rgbClr val="FFFFFF"/>
                </a:solidFill>
              </a:rPr>
              <a:t>Работали в  QWEN, шедевриум, алиса Ai, </a:t>
            </a:r>
            <a:r>
              <a:rPr lang="ru" sz="1650" u="sng">
                <a:solidFill>
                  <a:srgbClr val="FFFFFF"/>
                </a:solidFill>
                <a:highlight>
                  <a:srgbClr val="D9D2E9"/>
                </a:highlight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DeepSeek</a:t>
            </a:r>
            <a:r>
              <a:rPr lang="ru"/>
              <a:t> </a:t>
            </a:r>
            <a:r>
              <a:rPr lang="ru">
                <a:solidFill>
                  <a:srgbClr val="FFFFFF"/>
                </a:solidFill>
              </a:rPr>
              <a:t>и </a:t>
            </a:r>
            <a:r>
              <a:rPr lang="ru" sz="1650" u="sng">
                <a:solidFill>
                  <a:srgbClr val="FFFFFF"/>
                </a:solidFill>
                <a:highlight>
                  <a:srgbClr val="D9D2E9"/>
                </a:highlight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Clideo</a:t>
            </a:r>
            <a:endParaRPr sz="1650" u="sng">
              <a:solidFill>
                <a:srgbClr val="FFFFFF"/>
              </a:solidFill>
              <a:highlight>
                <a:srgbClr val="D9D2E9"/>
              </a:highlight>
              <a:latin typeface="Arial"/>
              <a:ea typeface="Arial"/>
              <a:cs typeface="Arial"/>
              <a:sym typeface="Arial"/>
              <a:hlinkClick r:id="rId5">
                <a:extLst>
                  <a:ext uri="{A12FA001-AC4F-418D-AE19-62706E023703}">
                    <ahyp:hlinkClr val="tx"/>
                  </a:ext>
                </a:extLst>
              </a:hlinkClick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>
              <a:solidFill>
                <a:srgbClr val="FFFFFF"/>
              </a:solidFill>
            </a:endParaRPr>
          </a:p>
        </p:txBody>
      </p:sp>
      <p:pic>
        <p:nvPicPr>
          <p:cNvPr id="68" name="Google Shape;68;p14" title="Скриншот-20260806-141228.jp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02366" y="1757225"/>
            <a:ext cx="2101549" cy="1122225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14"/>
          <p:cNvSpPr txBox="1"/>
          <p:nvPr/>
        </p:nvSpPr>
        <p:spPr>
          <a:xfrm>
            <a:off x="152400" y="15240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70" name="Google Shape;70;p14" title="unnamed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074875" y="1752163"/>
            <a:ext cx="1765500" cy="1639174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Google Shape;71;p14" title="lbgcbr.jfif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73363" y="3303299"/>
            <a:ext cx="2159575" cy="1332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9D2E9"/>
        </a:solidFill>
      </p:bgPr>
    </p:bg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что я сделала с помощью ии</a:t>
            </a:r>
            <a:endParaRPr/>
          </a:p>
        </p:txBody>
      </p:sp>
      <p:pic>
        <p:nvPicPr>
          <p:cNvPr id="77" name="Google Shape;77;p15" title="17852971723c6e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13067" y="1530976"/>
            <a:ext cx="2904300" cy="1659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78;p15" title="1785296468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12800" y="1530975"/>
            <a:ext cx="2975107" cy="1659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79;p15" title="1785296195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00842" y="3319949"/>
            <a:ext cx="2955980" cy="1648527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p15" title="1785296145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957259" y="3372749"/>
            <a:ext cx="2955980" cy="16485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9D2E9"/>
        </a:solidFill>
      </p:bgPr>
    </p:bg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Плюсы и минусы ИИ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" name="Google Shape;86;p16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                                  </a:t>
            </a:r>
            <a:r>
              <a:rPr lang="ru" u="sng">
                <a:solidFill>
                  <a:schemeClr val="dk1"/>
                </a:solidFill>
              </a:rPr>
              <a:t>ПЛЮСЫ:</a:t>
            </a:r>
            <a:endParaRPr u="sng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>
                <a:solidFill>
                  <a:schemeClr val="dk1"/>
                </a:solidFill>
              </a:rPr>
              <a:t>1. </a:t>
            </a:r>
            <a:r>
              <a:rPr lang="ru">
                <a:solidFill>
                  <a:schemeClr val="dk1"/>
                </a:solidFill>
              </a:rPr>
              <a:t>Можно делать картинки, видео и сайты.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>
                <a:solidFill>
                  <a:schemeClr val="dk1"/>
                </a:solidFill>
              </a:rPr>
              <a:t>2. Большой инструмент.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>
                <a:solidFill>
                  <a:schemeClr val="dk1"/>
                </a:solidFill>
              </a:rPr>
              <a:t>3. Ускоряет работу.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>
                <a:solidFill>
                  <a:schemeClr val="dk1"/>
                </a:solidFill>
              </a:rPr>
              <a:t>4. Можно придумать игры.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>
                <a:solidFill>
                  <a:schemeClr val="dk1"/>
                </a:solidFill>
              </a:rPr>
              <a:t>5. Можно поговорить с ним если скучно.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ru">
                <a:solidFill>
                  <a:schemeClr val="dk1"/>
                </a:solidFill>
              </a:rPr>
              <a:t>6. Можно спрашивать идеи.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87" name="Google Shape;87;p16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                                 </a:t>
            </a:r>
            <a:r>
              <a:rPr lang="ru">
                <a:solidFill>
                  <a:schemeClr val="dk1"/>
                </a:solidFill>
              </a:rPr>
              <a:t> МИНУСЫ:</a:t>
            </a:r>
            <a:endParaRPr>
              <a:solidFill>
                <a:schemeClr val="dk1"/>
              </a:solidFill>
            </a:endParaRPr>
          </a:p>
          <a:p>
            <a:pPr indent="-317500" lvl="0" marL="457200" rtl="0" algn="l">
              <a:spcBef>
                <a:spcPts val="1200"/>
              </a:spcBef>
              <a:spcAft>
                <a:spcPts val="0"/>
              </a:spcAft>
              <a:buClr>
                <a:srgbClr val="FFFFFF"/>
              </a:buClr>
              <a:buSzPts val="1400"/>
              <a:buAutoNum type="arabicPeriod"/>
            </a:pPr>
            <a:r>
              <a:rPr lang="ru">
                <a:solidFill>
                  <a:srgbClr val="FFFFFF"/>
                </a:solidFill>
              </a:rPr>
              <a:t>Иногда неправильно говорит слова или вычисляет.                               </a:t>
            </a:r>
            <a:endParaRPr>
              <a:solidFill>
                <a:srgbClr val="FFFFFF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AutoNum type="arabicPeriod"/>
            </a:pPr>
            <a:r>
              <a:rPr lang="ru">
                <a:solidFill>
                  <a:srgbClr val="FFFFFF"/>
                </a:solidFill>
              </a:rPr>
              <a:t>Иногда не правильно понимает идеи или смысл.</a:t>
            </a:r>
            <a:endParaRPr>
              <a:solidFill>
                <a:srgbClr val="FFFFFF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AutoNum type="arabicPeriod"/>
            </a:pPr>
            <a:r>
              <a:rPr lang="ru">
                <a:solidFill>
                  <a:srgbClr val="FFFFFF"/>
                </a:solidFill>
              </a:rPr>
              <a:t>Тяжело обучить.</a:t>
            </a:r>
            <a:endParaRPr>
              <a:solidFill>
                <a:srgbClr val="FFFFFF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AutoNum type="arabicPeriod"/>
            </a:pPr>
            <a:r>
              <a:rPr lang="ru">
                <a:solidFill>
                  <a:srgbClr val="FFFFFF"/>
                </a:solidFill>
              </a:rPr>
              <a:t>Работает только с интернетом.</a:t>
            </a:r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9D2E9"/>
        </a:solidFill>
      </p:bgPr>
    </p:bg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7"/>
          <p:cNvSpPr txBox="1"/>
          <p:nvPr>
            <p:ph type="title"/>
          </p:nvPr>
        </p:nvSpPr>
        <p:spPr>
          <a:xfrm>
            <a:off x="671250" y="2141250"/>
            <a:ext cx="7852200" cy="861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Спасибо за внимание!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late">
  <a:themeElements>
    <a:clrScheme name="Slate">
      <a:dk1>
        <a:srgbClr val="FFFFFF"/>
      </a:dk1>
      <a:lt1>
        <a:srgbClr val="37474F"/>
      </a:lt1>
      <a:dk2>
        <a:srgbClr val="9E9E9E"/>
      </a:dk2>
      <a:lt2>
        <a:srgbClr val="E0E0E0"/>
      </a:lt2>
      <a:accent1>
        <a:srgbClr val="616161"/>
      </a:accent1>
      <a:accent2>
        <a:srgbClr val="78909C"/>
      </a:accent2>
      <a:accent3>
        <a:srgbClr val="CACACA"/>
      </a:accent3>
      <a:accent4>
        <a:srgbClr val="64FFDA"/>
      </a:accent4>
      <a:accent5>
        <a:srgbClr val="FFD966"/>
      </a:accent5>
      <a:accent6>
        <a:srgbClr val="F5F5F5"/>
      </a:accent6>
      <a:hlink>
        <a:srgbClr val="FFD966"/>
      </a:hlink>
      <a:folHlink>
        <a:srgbClr val="FFD96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