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embeddedFontLst>
    <p:embeddedFont>
      <p:font typeface="Montserrat"/>
      <p:regular r:id="rId11"/>
      <p:bold r:id="rId12"/>
      <p:italic r:id="rId13"/>
      <p:boldItalic r:id="rId14"/>
    </p:embeddedFont>
    <p:embeddedFont>
      <p:font typeface="Lato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Montserrat-regular.fntdata"/><Relationship Id="rId10" Type="http://schemas.openxmlformats.org/officeDocument/2006/relationships/slide" Target="slides/slide5.xml"/><Relationship Id="rId13" Type="http://schemas.openxmlformats.org/officeDocument/2006/relationships/font" Target="fonts/Montserrat-italic.fntdata"/><Relationship Id="rId12" Type="http://schemas.openxmlformats.org/officeDocument/2006/relationships/font" Target="fonts/Montserrat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Lato-regular.fntdata"/><Relationship Id="rId14" Type="http://schemas.openxmlformats.org/officeDocument/2006/relationships/font" Target="fonts/Montserrat-boldItalic.fntdata"/><Relationship Id="rId17" Type="http://schemas.openxmlformats.org/officeDocument/2006/relationships/font" Target="fonts/Lato-italic.fntdata"/><Relationship Id="rId16" Type="http://schemas.openxmlformats.org/officeDocument/2006/relationships/font" Target="fonts/Lat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Lat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b05ad6d41e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b05ad6d41e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b05ad6d41e_0_2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b05ad6d41e_0_2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b05ad6d41e_0_2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b05ad6d41e_0_2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b05ad6d41e_0_2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b05ad6d41e_0_2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5400000">
            <a:off x="7500300" y="505"/>
            <a:ext cx="1643700" cy="1643700"/>
          </a:xfrm>
          <a:prstGeom prst="diagStripe">
            <a:avLst>
              <a:gd fmla="val 0" name="adj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490"/>
            <a:ext cx="5153705" cy="5134399"/>
            <a:chOff x="0" y="75"/>
            <a:chExt cx="5153705" cy="515295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fmla="val 58774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1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107" name="Google Shape;107;p11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1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1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1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1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1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1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1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1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1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5" name="Google Shape;125;p11"/>
          <p:cNvSpPr txBox="1"/>
          <p:nvPr>
            <p:ph hasCustomPrompt="1" type="title"/>
          </p:nvPr>
        </p:nvSpPr>
        <p:spPr>
          <a:xfrm>
            <a:off x="823850" y="1284675"/>
            <a:ext cx="47760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6" name="Google Shape;126;p11"/>
          <p:cNvSpPr txBox="1"/>
          <p:nvPr>
            <p:ph idx="1" type="body"/>
          </p:nvPr>
        </p:nvSpPr>
        <p:spPr>
          <a:xfrm>
            <a:off x="823850" y="2643124"/>
            <a:ext cx="4776000" cy="121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7" name="Google Shape;12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21" name="Google Shape;21;p3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" name="Google Shape;39;p3"/>
          <p:cNvSpPr txBox="1"/>
          <p:nvPr>
            <p:ph type="title"/>
          </p:nvPr>
        </p:nvSpPr>
        <p:spPr>
          <a:xfrm>
            <a:off x="823850" y="2053000"/>
            <a:ext cx="4587000" cy="11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" name="Google Shape;4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4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43" name="Google Shape;43;p4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4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6" name="Google Shape;46;p4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7" name="Google Shape;4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5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0" name="Google Shape;50;p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5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3" name="Google Shape;53;p5"/>
          <p:cNvSpPr txBox="1"/>
          <p:nvPr>
            <p:ph idx="1" type="body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5"/>
          <p:cNvSpPr txBox="1"/>
          <p:nvPr>
            <p:ph idx="2" type="body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8" name="Google Shape;58;p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" name="Google Shape;60;p6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1" name="Google Shape;6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7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64" name="Google Shape;64;p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7"/>
          <p:cNvSpPr txBox="1"/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7" name="Google Shape;67;p7"/>
          <p:cNvSpPr txBox="1"/>
          <p:nvPr>
            <p:ph idx="1" type="body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8" name="Google Shape;6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8"/>
          <p:cNvGrpSpPr/>
          <p:nvPr/>
        </p:nvGrpSpPr>
        <p:grpSpPr>
          <a:xfrm>
            <a:off x="4406400" y="0"/>
            <a:ext cx="4737600" cy="5143500"/>
            <a:chOff x="4406400" y="0"/>
            <a:chExt cx="4737600" cy="5143500"/>
          </a:xfrm>
        </p:grpSpPr>
        <p:sp>
          <p:nvSpPr>
            <p:cNvPr id="71" name="Google Shape;71;p8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8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8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8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8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9" name="Google Shape;89;p8"/>
          <p:cNvSpPr txBox="1"/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0" name="Google Shape;9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9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93" name="Google Shape;93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9"/>
          <p:cNvSpPr txBox="1"/>
          <p:nvPr>
            <p:ph type="title"/>
          </p:nvPr>
        </p:nvSpPr>
        <p:spPr>
          <a:xfrm>
            <a:off x="1297500" y="1658325"/>
            <a:ext cx="3036300" cy="17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6" name="Google Shape;96;p9"/>
          <p:cNvSpPr txBox="1"/>
          <p:nvPr>
            <p:ph idx="1" type="subTitle"/>
          </p:nvPr>
        </p:nvSpPr>
        <p:spPr>
          <a:xfrm>
            <a:off x="1297500" y="3538000"/>
            <a:ext cx="30363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97" name="Google Shape;97;p9"/>
          <p:cNvSpPr txBox="1"/>
          <p:nvPr>
            <p:ph idx="2" type="body"/>
          </p:nvPr>
        </p:nvSpPr>
        <p:spPr>
          <a:xfrm>
            <a:off x="4648200" y="1696600"/>
            <a:ext cx="3676800" cy="234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0"/>
          <p:cNvGrpSpPr/>
          <p:nvPr/>
        </p:nvGrpSpPr>
        <p:grpSpPr>
          <a:xfrm>
            <a:off x="0" y="4128572"/>
            <a:ext cx="698925" cy="684657"/>
            <a:chOff x="0" y="3785672"/>
            <a:chExt cx="698925" cy="684657"/>
          </a:xfrm>
        </p:grpSpPr>
        <p:sp>
          <p:nvSpPr>
            <p:cNvPr id="101" name="Google Shape;101;p10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0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10"/>
          <p:cNvSpPr txBox="1"/>
          <p:nvPr>
            <p:ph idx="1" type="body"/>
          </p:nvPr>
        </p:nvSpPr>
        <p:spPr>
          <a:xfrm>
            <a:off x="812725" y="4305375"/>
            <a:ext cx="6936000" cy="52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4" name="Google Shape;10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focus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"/>
          <p:cNvSpPr txBox="1"/>
          <p:nvPr>
            <p:ph type="ctrTitle"/>
          </p:nvPr>
        </p:nvSpPr>
        <p:spPr>
          <a:xfrm>
            <a:off x="3700700" y="1628175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Мой тг бот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BOT </a:t>
            </a:r>
            <a:endParaRPr/>
          </a:p>
        </p:txBody>
      </p:sp>
      <p:sp>
        <p:nvSpPr>
          <p:cNvPr id="135" name="Google Shape;135;p13"/>
          <p:cNvSpPr txBox="1"/>
          <p:nvPr>
            <p:ph idx="1" type="subTitle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Литвишко Михаил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4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Какие  </a:t>
            </a:r>
            <a:r>
              <a:rPr lang="ru"/>
              <a:t>библиотеки (инструменты)</a:t>
            </a:r>
            <a:r>
              <a:rPr lang="ru"/>
              <a:t>  я </a:t>
            </a:r>
            <a:r>
              <a:rPr lang="ru"/>
              <a:t>использовал</a:t>
            </a:r>
            <a:endParaRPr/>
          </a:p>
        </p:txBody>
      </p:sp>
      <p:pic>
        <p:nvPicPr>
          <p:cNvPr id="141" name="Google Shape;141;p14" title="Screenshot_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8525" y="1876700"/>
            <a:ext cx="6763608" cy="197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5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мой бот это ИИ</a:t>
            </a:r>
            <a:endParaRPr/>
          </a:p>
        </p:txBody>
      </p:sp>
      <p:sp>
        <p:nvSpPr>
          <p:cNvPr id="147" name="Google Shape;147;p15"/>
          <p:cNvSpPr txBox="1"/>
          <p:nvPr>
            <p:ph idx="1" type="body"/>
          </p:nvPr>
        </p:nvSpPr>
        <p:spPr>
          <a:xfrm>
            <a:off x="1361475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она </a:t>
            </a:r>
            <a:r>
              <a:rPr lang="ru"/>
              <a:t>работает</a:t>
            </a:r>
            <a:r>
              <a:rPr lang="ru"/>
              <a:t> на на хендлере (</a:t>
            </a:r>
            <a:r>
              <a:rPr lang="ru"/>
              <a:t>обработчики</a:t>
            </a:r>
            <a:r>
              <a:rPr lang="ru"/>
              <a:t> команд)</a:t>
            </a:r>
            <a:endParaRPr/>
          </a:p>
        </p:txBody>
      </p:sp>
      <p:pic>
        <p:nvPicPr>
          <p:cNvPr id="148" name="Google Shape;14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9825" y="1855825"/>
            <a:ext cx="4338274" cy="322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42875" y="1784725"/>
            <a:ext cx="3080251" cy="295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6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также</a:t>
            </a:r>
            <a:r>
              <a:rPr lang="ru"/>
              <a:t> есть множества других команд</a:t>
            </a:r>
            <a:endParaRPr/>
          </a:p>
        </p:txBody>
      </p:sp>
      <p:sp>
        <p:nvSpPr>
          <p:cNvPr id="155" name="Google Shape;155;p16"/>
          <p:cNvSpPr txBox="1"/>
          <p:nvPr>
            <p:ph idx="1" type="body"/>
          </p:nvPr>
        </p:nvSpPr>
        <p:spPr>
          <a:xfrm>
            <a:off x="882650" y="1461725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/</a:t>
            </a:r>
            <a:r>
              <a:rPr lang="ru" sz="1100">
                <a:solidFill>
                  <a:srgbClr val="6A8759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Smail -                                             -                                               </a:t>
            </a:r>
            <a:endParaRPr sz="1100">
              <a:solidFill>
                <a:srgbClr val="6A8759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6" name="Google Shape;15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8500" y="1439025"/>
            <a:ext cx="3486150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86200" y="1439022"/>
            <a:ext cx="2379524" cy="80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7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7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CC7832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import 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asyncio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CC7832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import 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logging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CC7832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import 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g4f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CC7832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from 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aiogram </a:t>
            </a:r>
            <a:r>
              <a:rPr lang="ru" sz="1075">
                <a:solidFill>
                  <a:srgbClr val="CC7832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import 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Bot</a:t>
            </a:r>
            <a:r>
              <a:rPr lang="ru" sz="1075">
                <a:solidFill>
                  <a:srgbClr val="CC7832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Dispatcher</a:t>
            </a:r>
            <a:r>
              <a:rPr lang="ru" sz="1075">
                <a:solidFill>
                  <a:srgbClr val="CC7832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types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CC7832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from 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aiogram.filters.command </a:t>
            </a:r>
            <a:r>
              <a:rPr lang="ru" sz="1075">
                <a:solidFill>
                  <a:srgbClr val="CC7832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import 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Command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logging.basicConfig(</a:t>
            </a:r>
            <a:r>
              <a:rPr lang="ru" sz="1075">
                <a:solidFill>
                  <a:srgbClr val="AA492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level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=logging.INFO)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808080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# Объект бота</a:t>
            </a:r>
            <a:endParaRPr sz="1075">
              <a:solidFill>
                <a:srgbClr val="808080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bot = Bot(</a:t>
            </a:r>
            <a:r>
              <a:rPr lang="ru" sz="1075">
                <a:solidFill>
                  <a:srgbClr val="AA492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token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=</a:t>
            </a:r>
            <a:r>
              <a:rPr lang="ru" sz="1075">
                <a:solidFill>
                  <a:srgbClr val="6A8759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"8267127676:AAF5zOdDVwhvHJ-_2eKGvQVWmury-FNhx3I"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808080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# Диспетчер</a:t>
            </a:r>
            <a:endParaRPr sz="1075">
              <a:solidFill>
                <a:srgbClr val="808080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dp = Dispatcher()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BBB529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@dp.message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(Command(</a:t>
            </a:r>
            <a:r>
              <a:rPr lang="ru" sz="1075">
                <a:solidFill>
                  <a:srgbClr val="6A8759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"Smail"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))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CC7832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async def </a:t>
            </a:r>
            <a:r>
              <a:rPr lang="ru" sz="1075">
                <a:solidFill>
                  <a:srgbClr val="FFC66D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cmd_start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(message: types.Message):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lang="ru" sz="1075">
                <a:solidFill>
                  <a:srgbClr val="CC7832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await 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message.answer(</a:t>
            </a:r>
            <a:r>
              <a:rPr lang="ru" sz="1075">
                <a:solidFill>
                  <a:srgbClr val="6A8759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"👍"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BBB529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@dp.message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(Command(</a:t>
            </a:r>
            <a:r>
              <a:rPr lang="ru" sz="1075">
                <a:solidFill>
                  <a:srgbClr val="6A8759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"Smail2"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))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CC7832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async def </a:t>
            </a:r>
            <a:r>
              <a:rPr lang="ru" sz="1075">
                <a:solidFill>
                  <a:srgbClr val="FFC66D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cmd_start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(message: types.Message):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lang="ru" sz="1075">
                <a:solidFill>
                  <a:srgbClr val="CC7832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await 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message.answer(</a:t>
            </a:r>
            <a:r>
              <a:rPr lang="ru" sz="1075">
                <a:solidFill>
                  <a:srgbClr val="6A8759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"👩‍🚀"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BBB529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@dp.message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(Command(</a:t>
            </a:r>
            <a:r>
              <a:rPr lang="ru" sz="1075">
                <a:solidFill>
                  <a:srgbClr val="6A8759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"Smail3"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))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CC7832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async def </a:t>
            </a:r>
            <a:r>
              <a:rPr lang="ru" sz="1075">
                <a:solidFill>
                  <a:srgbClr val="FFC66D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cmd_start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(message: types.Message):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lang="ru" sz="1075">
                <a:solidFill>
                  <a:srgbClr val="CC7832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await 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message.answer(</a:t>
            </a:r>
            <a:r>
              <a:rPr lang="ru" sz="1075">
                <a:solidFill>
                  <a:srgbClr val="6A8759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"🙏"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BBB529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@dp.message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(Command(</a:t>
            </a:r>
            <a:r>
              <a:rPr lang="ru" sz="1075">
                <a:solidFill>
                  <a:srgbClr val="6A8759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"Smail4"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))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CC7832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async def </a:t>
            </a:r>
            <a:r>
              <a:rPr lang="ru" sz="1075">
                <a:solidFill>
                  <a:srgbClr val="FFC66D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cmd_start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(message: types.Message):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       </a:t>
            </a:r>
            <a:r>
              <a:rPr lang="ru" sz="1075">
                <a:solidFill>
                  <a:srgbClr val="CC7832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await 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message.answer(</a:t>
            </a:r>
            <a:r>
              <a:rPr lang="ru" sz="1075">
                <a:solidFill>
                  <a:srgbClr val="6A8759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"😀"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BBB529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@dp.message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(Command(</a:t>
            </a:r>
            <a:r>
              <a:rPr lang="ru" sz="1075">
                <a:solidFill>
                  <a:srgbClr val="6A8759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"name"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))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CC7832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async def </a:t>
            </a:r>
            <a:r>
              <a:rPr lang="ru" sz="1075">
                <a:solidFill>
                  <a:srgbClr val="FFC66D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cmd_start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(message: types.Message):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       </a:t>
            </a:r>
            <a:r>
              <a:rPr lang="ru" sz="1075">
                <a:solidFill>
                  <a:srgbClr val="CC7832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await 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message.answer(</a:t>
            </a:r>
            <a:r>
              <a:rPr lang="ru" sz="1075">
                <a:solidFill>
                  <a:srgbClr val="6A8759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"привет меня зовут BOT и я ИИ"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808080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# Хэндлер на команду /start</a:t>
            </a:r>
            <a:endParaRPr sz="1075">
              <a:solidFill>
                <a:srgbClr val="808080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BBB529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@dp.message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(Command(</a:t>
            </a:r>
            <a:r>
              <a:rPr lang="ru" sz="1075">
                <a:solidFill>
                  <a:srgbClr val="6A8759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"start"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))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CC7832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async def </a:t>
            </a:r>
            <a:r>
              <a:rPr lang="ru" sz="1075">
                <a:solidFill>
                  <a:srgbClr val="FFC66D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cmd_start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(message: types.Message):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lang="ru" sz="1075">
                <a:solidFill>
                  <a:srgbClr val="CC7832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await 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message.answer(</a:t>
            </a:r>
            <a:r>
              <a:rPr lang="ru" sz="1075">
                <a:solidFill>
                  <a:srgbClr val="6A8759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"Hello!"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BBB529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@dp.message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CC7832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async def  </a:t>
            </a:r>
            <a:r>
              <a:rPr lang="ru" sz="1075">
                <a:solidFill>
                  <a:srgbClr val="FFC66D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cmd_allsimple_chat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(message: types.Message):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lang="ru" sz="1075">
                <a:solidFill>
                  <a:srgbClr val="8888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print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ru" sz="1075">
                <a:solidFill>
                  <a:srgbClr val="6A8759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"=== G4F Chat ==="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   response = g4f.ChatCompletion.create(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    </a:t>
            </a:r>
            <a:r>
              <a:rPr lang="ru" sz="1075">
                <a:solidFill>
                  <a:srgbClr val="AA492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model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=g4f.models.gpt_4</a:t>
            </a:r>
            <a:r>
              <a:rPr lang="ru" sz="1075">
                <a:solidFill>
                  <a:srgbClr val="CC7832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,</a:t>
            </a:r>
            <a:endParaRPr sz="1075">
              <a:solidFill>
                <a:srgbClr val="CC7832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CC7832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    </a:t>
            </a:r>
            <a:r>
              <a:rPr lang="ru" sz="1075">
                <a:solidFill>
                  <a:srgbClr val="AA492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messages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=[{</a:t>
            </a:r>
            <a:r>
              <a:rPr lang="ru" sz="1075">
                <a:solidFill>
                  <a:srgbClr val="6A8759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"role"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: </a:t>
            </a:r>
            <a:r>
              <a:rPr lang="ru" sz="1075">
                <a:solidFill>
                  <a:srgbClr val="6A8759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"user"</a:t>
            </a:r>
            <a:r>
              <a:rPr lang="ru" sz="1075">
                <a:solidFill>
                  <a:srgbClr val="CC7832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ru" sz="1075">
                <a:solidFill>
                  <a:srgbClr val="6A8759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"content"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: message.text}]</a:t>
            </a:r>
            <a:r>
              <a:rPr lang="ru" sz="1075">
                <a:solidFill>
                  <a:srgbClr val="CC7832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,</a:t>
            </a:r>
            <a:endParaRPr sz="1075">
              <a:solidFill>
                <a:srgbClr val="CC7832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CC7832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lang="ru" sz="1075">
                <a:solidFill>
                  <a:srgbClr val="CC7832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await 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message.answer(response)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808080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# Запуск процесса поллинга новых апдейтов</a:t>
            </a:r>
            <a:endParaRPr sz="1075">
              <a:solidFill>
                <a:srgbClr val="808080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CC7832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async def </a:t>
            </a:r>
            <a:r>
              <a:rPr lang="ru" sz="1075">
                <a:solidFill>
                  <a:srgbClr val="FFC66D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main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():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lang="ru" sz="1075">
                <a:solidFill>
                  <a:srgbClr val="CC7832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await 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dp.start_polling(bot)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CC7832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if 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__name__ == </a:t>
            </a:r>
            <a:r>
              <a:rPr lang="ru" sz="1075">
                <a:solidFill>
                  <a:srgbClr val="6A8759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"__main__"</a:t>
            </a: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: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075">
                <a:solidFill>
                  <a:srgbClr val="A9B7C6"/>
                </a:solidFill>
                <a:highlight>
                  <a:srgbClr val="2B2B2B"/>
                </a:highlight>
                <a:latin typeface="Courier New"/>
                <a:ea typeface="Courier New"/>
                <a:cs typeface="Courier New"/>
                <a:sym typeface="Courier New"/>
              </a:rPr>
              <a:t>   asyncio.run(main())</a:t>
            </a:r>
            <a:endParaRPr sz="1075">
              <a:solidFill>
                <a:srgbClr val="A9B7C6"/>
              </a:solidFill>
              <a:highlight>
                <a:srgbClr val="2B2B2B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125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